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C7E616E-A1B9-4D75-9FC8-449F24C03317}">
          <p14:sldIdLst>
            <p14:sldId id="256"/>
          </p14:sldIdLst>
        </p14:section>
        <p14:section name="Untitled Section" id="{C66D1F58-8BDF-4D6B-9725-2A3D10553407}">
          <p14:sldIdLst>
            <p14:sldId id="260"/>
            <p14:sldId id="261"/>
            <p14:sldId id="257"/>
            <p14:sldId id="258"/>
            <p14:sldId id="259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511B8-4469-4402-8344-37B31751384C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DA1E3-EB3C-4BFB-AE3F-F3848ABBC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0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DA1E3-EB3C-4BFB-AE3F-F3848ABBC5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A57BED-FE3B-4F64-9A50-367DD3F2B314}" type="datetime1">
              <a:rPr lang="en-US" smtClean="0"/>
              <a:t>11/27/2020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83D6-7DFD-4516-9331-0ECDCCA49D55}" type="datetime1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13D0-2B9D-4168-9A6E-E00DCBD73EB5}" type="datetime1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4314-F261-4CB2-98DE-7A0A6ED856BE}" type="datetime1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3F09-B1EA-4450-965A-EB9E0C2C454F}" type="datetime1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E29E-A098-493C-96DB-232B3605D0C4}" type="datetime1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7CEF-2050-44BE-9C82-613C8805A4FC}" type="datetime1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F5C4-5C02-458A-AAAD-37BA604D3173}" type="datetime1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F2EF-1DE5-4798-A14C-14D61EF3099A}" type="datetime1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B1FE-F7BE-44EB-A440-3A505D4E4605}" type="datetime1">
              <a:rPr lang="en-US" smtClean="0"/>
              <a:t>11/27/2020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9318-C805-496F-B2B6-E9CE455A3036}" type="datetime1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A897B17-952D-4E18-B937-DDC709254F16}" type="datetime1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FBBF056-B836-4D38-AFFE-38A44DF2F8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1416" y="692696"/>
            <a:ext cx="3313355" cy="910072"/>
          </a:xfrm>
        </p:spPr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rgbClr val="FF0000"/>
                </a:solidFill>
                <a:latin typeface="_MRT_Win2Farsi_1" pitchFamily="2" charset="0"/>
                <a:cs typeface="2  Titr" pitchFamily="2" charset="-78"/>
              </a:rPr>
              <a:t>به نام خدا</a:t>
            </a:r>
            <a:endParaRPr lang="en-US" sz="5400" dirty="0">
              <a:solidFill>
                <a:srgbClr val="FF0000"/>
              </a:solidFill>
              <a:latin typeface="_MRT_Win2Farsi_1" pitchFamily="2" charset="0"/>
              <a:cs typeface="2 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038" y="3789040"/>
            <a:ext cx="3309803" cy="864096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>تهیه کننده:</a:t>
            </a:r>
            <a:r>
              <a:rPr lang="fa-IR" sz="2400" dirty="0" smtClean="0">
                <a:solidFill>
                  <a:srgbClr val="00B050"/>
                </a:solidFill>
              </a:rPr>
              <a:t>عرفان صالح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46196" y="2420888"/>
            <a:ext cx="3456384" cy="208823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chemeClr val="tx1"/>
                </a:solidFill>
              </a:rPr>
              <a:t>موضوع:مسند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78780" y="263691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 smtClean="0"/>
              <a:t>نام دبیر:</a:t>
            </a:r>
            <a:r>
              <a:rPr lang="fa-IR" sz="2400" dirty="0" smtClean="0">
                <a:solidFill>
                  <a:srgbClr val="00B050"/>
                </a:solidFill>
              </a:rPr>
              <a:t>استاد رضایی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1" y="4810302"/>
            <a:ext cx="2003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/>
              <a:t>کلاس: </a:t>
            </a:r>
            <a:r>
              <a:rPr lang="fa-IR" sz="2800" dirty="0" smtClean="0">
                <a:solidFill>
                  <a:srgbClr val="00B050"/>
                </a:solidFill>
              </a:rPr>
              <a:t>704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0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992888" cy="5112568"/>
          </a:xfrm>
        </p:spPr>
        <p:txBody>
          <a:bodyPr>
            <a:normAutofit/>
          </a:bodyPr>
          <a:lstStyle/>
          <a:p>
            <a:pPr marL="68580" indent="0" algn="r">
              <a:buNone/>
            </a:pPr>
            <a:r>
              <a:rPr lang="fa-IR" dirty="0" smtClean="0"/>
              <a:t>به جمله های زیر دقت کنید:</a:t>
            </a:r>
          </a:p>
          <a:p>
            <a:pPr marL="68580" indent="0" algn="r">
              <a:buNone/>
            </a:pPr>
            <a:r>
              <a:rPr lang="fa-IR" dirty="0" smtClean="0"/>
              <a:t>1)علی درسهایش را نوشت.</a:t>
            </a:r>
          </a:p>
          <a:p>
            <a:pPr marL="68580" indent="0" algn="r">
              <a:buNone/>
            </a:pPr>
            <a:r>
              <a:rPr lang="fa-IR" dirty="0" smtClean="0"/>
              <a:t>2)مادرم در آشپزخانه غذا می پزد.</a:t>
            </a:r>
            <a:endParaRPr lang="fa-IR" dirty="0"/>
          </a:p>
          <a:p>
            <a:pPr marL="68580" indent="0" algn="r">
              <a:buNone/>
            </a:pPr>
            <a:r>
              <a:rPr lang="fa-IR" dirty="0" smtClean="0"/>
              <a:t>3)هوا تاریک است .</a:t>
            </a:r>
          </a:p>
          <a:p>
            <a:pPr marL="68580" indent="0" algn="r">
              <a:buNone/>
            </a:pPr>
            <a:r>
              <a:rPr lang="fa-IR" dirty="0" smtClean="0"/>
              <a:t>4)ز دانش دل پیر برنا بود.</a:t>
            </a:r>
          </a:p>
          <a:p>
            <a:pPr marL="68580" indent="0" algn="r" rtl="1">
              <a:buNone/>
            </a:pPr>
            <a:r>
              <a:rPr lang="fa-IR" dirty="0" smtClean="0"/>
              <a:t>در جمله های </a:t>
            </a:r>
            <a:r>
              <a:rPr lang="fa-IR" dirty="0" smtClean="0">
                <a:solidFill>
                  <a:srgbClr val="FF0000"/>
                </a:solidFill>
              </a:rPr>
              <a:t>1و2 </a:t>
            </a:r>
            <a:r>
              <a:rPr lang="fa-IR" dirty="0" smtClean="0"/>
              <a:t>فعلها انجام کاری را نشان می دهند.مثلا نوشتن درس و غذا پختن</a:t>
            </a:r>
          </a:p>
          <a:p>
            <a:pPr marL="68580" indent="0" algn="r">
              <a:buNone/>
            </a:pPr>
            <a:r>
              <a:rPr lang="fa-IR" dirty="0" smtClean="0"/>
              <a:t>در جمله های </a:t>
            </a:r>
            <a:r>
              <a:rPr lang="fa-IR" dirty="0" smtClean="0">
                <a:solidFill>
                  <a:srgbClr val="FF0000"/>
                </a:solidFill>
              </a:rPr>
              <a:t>3و4</a:t>
            </a:r>
            <a:r>
              <a:rPr lang="fa-IR" dirty="0" smtClean="0"/>
              <a:t> چیزی به چیز دیگری نسبت داده شده </a:t>
            </a:r>
          </a:p>
          <a:p>
            <a:pPr marL="68580" indent="0" algn="r">
              <a:buNone/>
            </a:pPr>
            <a:r>
              <a:rPr lang="fa-IR" dirty="0" smtClean="0"/>
              <a:t>است .مثلا تاریکی به هوا و برنا به دل پیر نسبت داده شده</a:t>
            </a:r>
          </a:p>
          <a:p>
            <a:pPr marL="68580" indent="0" algn="r">
              <a:buNone/>
            </a:pPr>
            <a:r>
              <a:rPr lang="fa-IR" dirty="0" smtClean="0"/>
              <a:t>به جمله </a:t>
            </a:r>
            <a:r>
              <a:rPr lang="fa-IR" dirty="0" smtClean="0">
                <a:solidFill>
                  <a:srgbClr val="FF0000"/>
                </a:solidFill>
              </a:rPr>
              <a:t>1و2</a:t>
            </a:r>
            <a:r>
              <a:rPr lang="fa-IR" dirty="0" smtClean="0"/>
              <a:t> جمله غیر اسنادی و به جمله </a:t>
            </a:r>
            <a:r>
              <a:rPr lang="fa-IR" dirty="0" smtClean="0">
                <a:solidFill>
                  <a:srgbClr val="FF0000"/>
                </a:solidFill>
              </a:rPr>
              <a:t>3و4</a:t>
            </a:r>
            <a:r>
              <a:rPr lang="fa-IR" dirty="0" smtClean="0"/>
              <a:t> جمله اسنادی میگویند.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32" y="-99392"/>
            <a:ext cx="2560130" cy="613872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solidFill>
                  <a:srgbClr val="FF0000"/>
                </a:solidFill>
              </a:rPr>
              <a:t>مقدمه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8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32943" y="5435075"/>
            <a:ext cx="7128792" cy="1152128"/>
          </a:xfrm>
        </p:spPr>
        <p:txBody>
          <a:bodyPr anchor="t">
            <a:noAutofit/>
          </a:bodyPr>
          <a:lstStyle/>
          <a:p>
            <a:pPr algn="r" rtl="1"/>
            <a:r>
              <a:rPr lang="fa-IR" sz="2000" dirty="0" smtClean="0">
                <a:solidFill>
                  <a:schemeClr val="tx1"/>
                </a:solidFill>
              </a:rPr>
              <a:t>اجزای جمله ی غیر اسنادی :فعل،فاعل،مفعول</a:t>
            </a:r>
            <a:br>
              <a:rPr lang="fa-IR" sz="2000" dirty="0" smtClean="0">
                <a:solidFill>
                  <a:schemeClr val="tx1"/>
                </a:solidFill>
              </a:rPr>
            </a:br>
            <a:r>
              <a:rPr lang="fa-IR" sz="2000" dirty="0" smtClean="0">
                <a:solidFill>
                  <a:schemeClr val="tx1"/>
                </a:solidFill>
              </a:rPr>
              <a:t/>
            </a:r>
            <a:br>
              <a:rPr lang="fa-IR" sz="2000" dirty="0" smtClean="0">
                <a:solidFill>
                  <a:schemeClr val="tx1"/>
                </a:solidFill>
              </a:rPr>
            </a:br>
            <a:r>
              <a:rPr lang="fa-IR" sz="2000" dirty="0" smtClean="0">
                <a:solidFill>
                  <a:schemeClr val="tx1"/>
                </a:solidFill>
              </a:rPr>
              <a:t>اجزای جمله ی اسنادی :مسند،مسند الیه،فعل اسنادی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50538" y="1135794"/>
            <a:ext cx="864096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جمله اسنادی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43400" y="1124744"/>
            <a:ext cx="27363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نهاد (مسند الیه)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79672" y="2348880"/>
            <a:ext cx="27363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گزاره(مسند)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79672" y="3501008"/>
            <a:ext cx="27146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فعل اسنادی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7304" y="3512058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است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67304" y="2348880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تاریک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67304" y="1149697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هوا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6894271" y="3753036"/>
            <a:ext cx="558049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976" y="2589857"/>
            <a:ext cx="57308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53" y="1390675"/>
            <a:ext cx="57308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592" y="1390675"/>
            <a:ext cx="57308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569" y="2564904"/>
            <a:ext cx="57308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555" y="3766939"/>
            <a:ext cx="57308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64203" y="4365301"/>
            <a:ext cx="510909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a-IR" dirty="0" smtClean="0"/>
              <a:t>برگ ها،کارخانه های غذا سازی گیاهان سبز هستند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372200" y="4869160"/>
            <a:ext cx="8332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987824" y="4869160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091440" y="4869160"/>
            <a:ext cx="752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48311" y="4911855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dirty="0" smtClean="0">
                <a:solidFill>
                  <a:srgbClr val="FF0000"/>
                </a:solidFill>
              </a:rPr>
              <a:t>نهاد</a:t>
            </a:r>
          </a:p>
          <a:p>
            <a:r>
              <a:rPr lang="fa-IR" sz="1400" dirty="0" smtClean="0">
                <a:solidFill>
                  <a:srgbClr val="FF0000"/>
                </a:solidFill>
              </a:rPr>
              <a:t>مسند الیه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2528" y="4945284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dirty="0" smtClean="0">
                <a:solidFill>
                  <a:srgbClr val="FF0000"/>
                </a:solidFill>
              </a:rPr>
              <a:t>گزاره</a:t>
            </a:r>
          </a:p>
          <a:p>
            <a:r>
              <a:rPr lang="fa-IR" sz="1400" dirty="0" smtClean="0">
                <a:solidFill>
                  <a:srgbClr val="FF0000"/>
                </a:solidFill>
              </a:rPr>
              <a:t>مسند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91440" y="4945284"/>
            <a:ext cx="760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400" dirty="0" smtClean="0">
                <a:solidFill>
                  <a:srgbClr val="FF0000"/>
                </a:solidFill>
              </a:rPr>
              <a:t>فعل</a:t>
            </a:r>
          </a:p>
          <a:p>
            <a:r>
              <a:rPr lang="fa-IR" sz="1400" dirty="0" smtClean="0">
                <a:solidFill>
                  <a:srgbClr val="FF0000"/>
                </a:solidFill>
              </a:rPr>
              <a:t>اسنادی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294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0"/>
            <a:ext cx="4546848" cy="620688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solidFill>
                  <a:srgbClr val="FF0000"/>
                </a:solidFill>
                <a:cs typeface="+mn-cs"/>
              </a:rPr>
              <a:t>فعل های اسنادی</a:t>
            </a:r>
            <a:endParaRPr lang="en-US" sz="28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4968552"/>
          </a:xfrm>
        </p:spPr>
        <p:txBody>
          <a:bodyPr/>
          <a:lstStyle/>
          <a:p>
            <a:pPr marL="365760" lvl="1" indent="0" algn="r" rtl="1">
              <a:buNone/>
            </a:pPr>
            <a:r>
              <a:rPr lang="fa-IR" dirty="0" smtClean="0"/>
              <a:t>به فعل هایی مثل{</a:t>
            </a:r>
            <a:r>
              <a:rPr lang="fa-IR" dirty="0" smtClean="0">
                <a:solidFill>
                  <a:srgbClr val="FF0000"/>
                </a:solidFill>
              </a:rPr>
              <a:t>است،بود،شد،گشت،گردیدو...</a:t>
            </a:r>
            <a:r>
              <a:rPr lang="fa-IR" dirty="0" smtClean="0"/>
              <a:t>}فعل اسنادی می گویند.</a:t>
            </a:r>
            <a:endParaRPr lang="fa-IR" dirty="0"/>
          </a:p>
          <a:p>
            <a:pPr marL="365760" lvl="1" indent="0" algn="r" rtl="1">
              <a:buNone/>
            </a:pPr>
            <a:endParaRPr lang="fa-IR" dirty="0" smtClean="0"/>
          </a:p>
          <a:p>
            <a:pPr marL="365760" lvl="1" indent="0" algn="r" rtl="1">
              <a:buNone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r>
              <a:rPr lang="fa-IR" dirty="0" smtClean="0"/>
              <a:t>این فعل ها ویژگی ها و حالتی را به نهاد جمله نسبت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dirty="0" smtClean="0"/>
              <a:t> میدهند.</a:t>
            </a:r>
          </a:p>
          <a:p>
            <a:pPr algn="r" rtl="1">
              <a:buFont typeface="Wingdings" pitchFamily="2" charset="2"/>
              <a:buChar char="Ø"/>
            </a:pPr>
            <a:endParaRPr lang="fa-IR" dirty="0">
              <a:solidFill>
                <a:srgbClr val="FF0000"/>
              </a:solidFill>
            </a:endParaRPr>
          </a:p>
          <a:p>
            <a:pPr marL="68580" indent="0" algn="r" rtl="1">
              <a:buNone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r>
              <a:rPr lang="fa-IR" dirty="0" smtClean="0"/>
              <a:t>این فعل ها علاوه بر نهاد به جزء دیگری نیاز دارند که به آن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dirty="0" smtClean="0"/>
              <a:t> </a:t>
            </a:r>
            <a:r>
              <a:rPr lang="fa-IR" dirty="0" smtClean="0">
                <a:solidFill>
                  <a:srgbClr val="FF0000"/>
                </a:solidFill>
              </a:rPr>
              <a:t>مسند </a:t>
            </a:r>
            <a:r>
              <a:rPr lang="fa-IR" dirty="0" smtClean="0"/>
              <a:t>می گویند.</a:t>
            </a:r>
          </a:p>
        </p:txBody>
      </p:sp>
    </p:spTree>
    <p:extLst>
      <p:ext uri="{BB962C8B-B14F-4D97-AF65-F5344CB8AC3E}">
        <p14:creationId xmlns:p14="http://schemas.microsoft.com/office/powerpoint/2010/main" val="37074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128" y="-315416"/>
            <a:ext cx="1728192" cy="926976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مسند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3492" y="980728"/>
            <a:ext cx="7344932" cy="5472608"/>
          </a:xfrm>
        </p:spPr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dirty="0" smtClean="0"/>
              <a:t>ویژگی و یا حالتی را که به نهاد جمله نسبت داده می شود. </a:t>
            </a:r>
          </a:p>
          <a:p>
            <a:pPr algn="r" rtl="1">
              <a:buFont typeface="Wingdings" pitchFamily="2" charset="2"/>
              <a:buChar char="Ø"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r>
              <a:rPr lang="fa-IR" dirty="0" smtClean="0"/>
              <a:t>مثال: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/>
              <a:t>1)هوا </a:t>
            </a:r>
            <a:r>
              <a:rPr lang="fa-IR" sz="2000" dirty="0" smtClean="0">
                <a:solidFill>
                  <a:srgbClr val="FF0000"/>
                </a:solidFill>
              </a:rPr>
              <a:t>روشن</a:t>
            </a:r>
            <a:r>
              <a:rPr lang="fa-IR" sz="2000" dirty="0" smtClean="0"/>
              <a:t> شد.            (روشنی به هوا نسبت داده شده)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/>
              <a:t>2)علی از دیدن پدرش </a:t>
            </a:r>
            <a:r>
              <a:rPr lang="fa-IR" sz="2000" dirty="0" smtClean="0">
                <a:solidFill>
                  <a:srgbClr val="FF0000"/>
                </a:solidFill>
              </a:rPr>
              <a:t>خوشحال</a:t>
            </a:r>
            <a:r>
              <a:rPr lang="fa-IR" sz="2000" dirty="0" smtClean="0"/>
              <a:t> گشت .          (خوشحال به علی نسبت داده شده)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/>
              <a:t>3)رضا از برادرانش </a:t>
            </a:r>
            <a:r>
              <a:rPr lang="fa-IR" sz="2000" dirty="0" smtClean="0">
                <a:solidFill>
                  <a:srgbClr val="FF0000"/>
                </a:solidFill>
              </a:rPr>
              <a:t>بزرگتر</a:t>
            </a:r>
            <a:r>
              <a:rPr lang="fa-IR" sz="2000" dirty="0" smtClean="0"/>
              <a:t> است .      (بزرگتر بودن به رضا نسبت داده شده)</a:t>
            </a:r>
          </a:p>
          <a:p>
            <a:pPr algn="r" rtl="1">
              <a:buFont typeface="Wingdings" pitchFamily="2" charset="2"/>
              <a:buChar char="Ø"/>
            </a:pPr>
            <a:endParaRPr lang="fa-IR" sz="2000" dirty="0"/>
          </a:p>
          <a:p>
            <a:pPr algn="r" rtl="1">
              <a:buFont typeface="Wingdings" pitchFamily="2" charset="2"/>
              <a:buChar char="Ø"/>
            </a:pPr>
            <a:endParaRPr lang="fa-IR" sz="2000" dirty="0" smtClean="0"/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/>
              <a:t>نکته: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/>
              <a:t>اگر یکی از فعل های اسنادی با فعل دیگر بیاید،دیگر آن فعل اسنادی نیست.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dirty="0" smtClean="0"/>
              <a:t>علی به مدرسه رفته است.چرا؟چون دیگر حالت نسبت دیده نمی شود.</a:t>
            </a:r>
          </a:p>
          <a:p>
            <a:pPr algn="r" rtl="1">
              <a:buFont typeface="Wingdings" pitchFamily="2" charset="2"/>
              <a:buChar char="Ø"/>
            </a:pPr>
            <a:endParaRPr lang="fa-IR" sz="2000" dirty="0"/>
          </a:p>
          <a:p>
            <a:pPr marL="68580" indent="0" algn="r" rtl="1">
              <a:buNone/>
            </a:pPr>
            <a:endParaRPr lang="fa-IR" sz="2000" dirty="0" smtClean="0"/>
          </a:p>
          <a:p>
            <a:pPr marL="68580" indent="0" algn="r" rtl="1">
              <a:buNone/>
            </a:pPr>
            <a:endParaRPr lang="fa-IR" dirty="0"/>
          </a:p>
          <a:p>
            <a:pPr algn="r" rtl="1">
              <a:buFont typeface="Wingdings" pitchFamily="2" charset="2"/>
              <a:buChar char="Ø"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endParaRPr lang="fa-IR" dirty="0"/>
          </a:p>
          <a:p>
            <a:pPr algn="r" rtl="1">
              <a:buFont typeface="Wingdings" pitchFamily="2" charset="2"/>
              <a:buChar char="Ø"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endParaRPr lang="fa-IR" dirty="0"/>
          </a:p>
          <a:p>
            <a:pPr algn="r" rtl="1">
              <a:buFont typeface="Wingdings" pitchFamily="2" charset="2"/>
              <a:buChar char="Ø"/>
            </a:pPr>
            <a:endParaRPr lang="fa-IR" dirty="0" smtClean="0"/>
          </a:p>
          <a:p>
            <a:pPr algn="r" rtl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6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 algn="r" rtl="1">
              <a:buFont typeface="Wingdings" pitchFamily="2" charset="2"/>
              <a:buChar char="q"/>
            </a:pPr>
            <a:r>
              <a:rPr lang="fa-IR" dirty="0" smtClean="0"/>
              <a:t>نکته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برای تشخیص مسند در جمله سوالهای </a:t>
            </a:r>
            <a:r>
              <a:rPr lang="fa-IR" dirty="0" smtClean="0">
                <a:solidFill>
                  <a:srgbClr val="FF0000"/>
                </a:solidFill>
              </a:rPr>
              <a:t>چطور</a:t>
            </a:r>
            <a:r>
              <a:rPr lang="fa-IR" dirty="0" smtClean="0"/>
              <a:t> یا </a:t>
            </a:r>
            <a:r>
              <a:rPr lang="fa-IR" dirty="0" smtClean="0">
                <a:solidFill>
                  <a:srgbClr val="FF0000"/>
                </a:solidFill>
              </a:rPr>
              <a:t>چگونه</a:t>
            </a:r>
            <a:r>
              <a:rPr lang="fa-IR" dirty="0" smtClean="0"/>
              <a:t> را از فعل می پرسیم و پاسخ</a:t>
            </a:r>
            <a:r>
              <a:rPr lang="fa-IR" dirty="0" smtClean="0">
                <a:solidFill>
                  <a:srgbClr val="FF0000"/>
                </a:solidFill>
              </a:rPr>
              <a:t> مسند </a:t>
            </a:r>
            <a:r>
              <a:rPr lang="fa-IR" dirty="0" smtClean="0"/>
              <a:t>است.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مثال: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1)محمد در امتحانات قبول گشت .   چطور + گشت؟(</a:t>
            </a:r>
            <a:r>
              <a:rPr lang="fa-IR" sz="2000" dirty="0" smtClean="0">
                <a:solidFill>
                  <a:srgbClr val="FF0000"/>
                </a:solidFill>
              </a:rPr>
              <a:t>قبول مسند</a:t>
            </a:r>
            <a:r>
              <a:rPr lang="fa-IR" sz="2000" dirty="0" smtClean="0"/>
              <a:t>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2)گل در گلدان شکوفا گردید.      چگونه+گردید؟   (</a:t>
            </a:r>
            <a:r>
              <a:rPr lang="fa-IR" sz="2000" dirty="0" smtClean="0">
                <a:solidFill>
                  <a:srgbClr val="FF0000"/>
                </a:solidFill>
              </a:rPr>
              <a:t>شکوفا مسند</a:t>
            </a:r>
            <a:r>
              <a:rPr lang="fa-IR" sz="2000" dirty="0" smtClean="0"/>
              <a:t>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3)مادر مهربان است.        چگونه+است؟    (</a:t>
            </a:r>
            <a:r>
              <a:rPr lang="fa-IR" sz="2000" dirty="0" smtClean="0">
                <a:solidFill>
                  <a:srgbClr val="FF0000"/>
                </a:solidFill>
              </a:rPr>
              <a:t>مهربان مسند</a:t>
            </a:r>
            <a:r>
              <a:rPr lang="fa-IR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909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9135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4581128"/>
            <a:ext cx="6777317" cy="129614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fa-IR" sz="7200" dirty="0" smtClean="0"/>
              <a:t>موفق باشید</a:t>
            </a:r>
            <a:endParaRPr lang="en-US" sz="7200" dirty="0"/>
          </a:p>
        </p:txBody>
      </p:sp>
      <p:sp>
        <p:nvSpPr>
          <p:cNvPr id="4" name="Oval 3"/>
          <p:cNvSpPr/>
          <p:nvPr/>
        </p:nvSpPr>
        <p:spPr>
          <a:xfrm>
            <a:off x="1907704" y="1196752"/>
            <a:ext cx="5544616" cy="3240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9600" dirty="0" smtClean="0">
                <a:solidFill>
                  <a:schemeClr val="accent3"/>
                </a:solidFill>
                <a:cs typeface="2  Jadid" pitchFamily="2" charset="-78"/>
              </a:rPr>
              <a:t>پایان</a:t>
            </a:r>
            <a:endParaRPr lang="en-US" sz="9600" dirty="0">
              <a:solidFill>
                <a:schemeClr val="accent3"/>
              </a:solidFill>
              <a:cs typeface="2  Jadid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37112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3487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243</TotalTime>
  <Words>331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به نام خدا</vt:lpstr>
      <vt:lpstr>مقدمه</vt:lpstr>
      <vt:lpstr>اجزای جمله ی غیر اسنادی :فعل،فاعل،مفعول  اجزای جمله ی اسنادی :مسند،مسند الیه،فعل اسنادی </vt:lpstr>
      <vt:lpstr>فعل های اسنادی</vt:lpstr>
      <vt:lpstr>مسند</vt:lpstr>
      <vt:lpstr>نکته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scc</dc:creator>
  <cp:lastModifiedBy>scc</cp:lastModifiedBy>
  <cp:revision>23</cp:revision>
  <dcterms:created xsi:type="dcterms:W3CDTF">2020-11-25T09:34:55Z</dcterms:created>
  <dcterms:modified xsi:type="dcterms:W3CDTF">2020-11-27T17:42:05Z</dcterms:modified>
</cp:coreProperties>
</file>